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IaC2ZJDIFqfMVDEQ4/ikF9RqL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9"/>
  </p:normalViewPr>
  <p:slideViewPr>
    <p:cSldViewPr snapToGrid="0">
      <p:cViewPr varScale="1">
        <p:scale>
          <a:sx n="68" d="100"/>
          <a:sy n="68" d="100"/>
        </p:scale>
        <p:origin x="1000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videos</a:t>
            </a:r>
            <a:endParaRPr/>
          </a:p>
        </p:txBody>
      </p:sp>
      <p:sp>
        <p:nvSpPr>
          <p:cNvPr id="188" name="Google Shape;18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Video challenge link in foto</a:t>
            </a:r>
            <a:endParaRPr/>
          </a:p>
        </p:txBody>
      </p:sp>
      <p:sp>
        <p:nvSpPr>
          <p:cNvPr id="198" name="Google Shape;19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video</a:t>
            </a:r>
            <a:endParaRPr/>
          </a:p>
        </p:txBody>
      </p:sp>
      <p:sp>
        <p:nvSpPr>
          <p:cNvPr id="109" name="Google Shape;10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video</a:t>
            </a:r>
            <a:endParaRPr/>
          </a:p>
        </p:txBody>
      </p:sp>
      <p:sp>
        <p:nvSpPr>
          <p:cNvPr id="158" name="Google Shape;15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ostart.nl/genaaid/21-11-2018/VPWON_129503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088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l="30437" t="821" r="734"/>
          <a:stretch/>
        </p:blipFill>
        <p:spPr>
          <a:xfrm>
            <a:off x="11160744" y="0"/>
            <a:ext cx="7127256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1028700" y="1266825"/>
            <a:ext cx="9106202" cy="483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0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Circular Skills in de mode </a:t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l="26904" r="26905"/>
          <a:stretch/>
        </p:blipFill>
        <p:spPr>
          <a:xfrm>
            <a:off x="11160744" y="0"/>
            <a:ext cx="7127256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1028700" y="7057055"/>
            <a:ext cx="8580900" cy="16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Duurzaamheid en circulariteit in de mode industrie</a:t>
            </a:r>
            <a:endParaRPr/>
          </a:p>
          <a:p>
            <a:pPr marL="0" marR="0" lvl="0" indent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99" b="0" i="0" u="none" strike="noStrike" cap="none">
              <a:solidFill>
                <a:srgbClr val="3D3D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Week 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BE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10"/>
          <p:cNvGrpSpPr/>
          <p:nvPr/>
        </p:nvGrpSpPr>
        <p:grpSpPr>
          <a:xfrm>
            <a:off x="2089149" y="1028700"/>
            <a:ext cx="14109702" cy="3586118"/>
            <a:chOff x="0" y="0"/>
            <a:chExt cx="18812935" cy="4781491"/>
          </a:xfrm>
        </p:grpSpPr>
        <p:sp>
          <p:nvSpPr>
            <p:cNvPr id="191" name="Google Shape;191;p10"/>
            <p:cNvSpPr txBox="1"/>
            <p:nvPr/>
          </p:nvSpPr>
          <p:spPr>
            <a:xfrm>
              <a:off x="0" y="0"/>
              <a:ext cx="18812935" cy="264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500" b="0" i="0" u="none" strike="noStrike" cap="none">
                  <a:solidFill>
                    <a:srgbClr val="3D3D3D"/>
                  </a:solidFill>
                  <a:latin typeface="Arial"/>
                  <a:ea typeface="Arial"/>
                  <a:cs typeface="Arial"/>
                  <a:sym typeface="Arial"/>
                </a:rPr>
                <a:t>Van Fast Fahion tot Haute Couture merken</a:t>
              </a:r>
              <a:endParaRPr/>
            </a:p>
          </p:txBody>
        </p:sp>
        <p:sp>
          <p:nvSpPr>
            <p:cNvPr id="192" name="Google Shape;192;p10"/>
            <p:cNvSpPr txBox="1"/>
            <p:nvPr/>
          </p:nvSpPr>
          <p:spPr>
            <a:xfrm>
              <a:off x="3622983" y="3288183"/>
              <a:ext cx="11566969" cy="14933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 b="0" i="0" u="none" strike="noStrike" cap="none">
                  <a:solidFill>
                    <a:srgbClr val="3D3D3D"/>
                  </a:solidFill>
                  <a:latin typeface="Arial"/>
                  <a:ea typeface="Arial"/>
                  <a:cs typeface="Arial"/>
                  <a:sym typeface="Arial"/>
                </a:rPr>
                <a:t>Duurzaamheid valt niet meer weg te denken</a:t>
              </a:r>
              <a:endParaRPr/>
            </a:p>
          </p:txBody>
        </p:sp>
      </p:grpSp>
      <p:pic>
        <p:nvPicPr>
          <p:cNvPr id="193" name="Google Shape;193;p10" title="Climate College Tour - Ronald van der Kemp - Short Reca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440" y="4882985"/>
            <a:ext cx="8494639" cy="4799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0" title="How H&amp;M’s Recycling Machines Make New Clothes From Used Apparel | World Wide Was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47923" y="4882985"/>
            <a:ext cx="8494639" cy="4799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6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FDFD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"/>
          <p:cNvSpPr txBox="1"/>
          <p:nvPr/>
        </p:nvSpPr>
        <p:spPr>
          <a:xfrm>
            <a:off x="10284850" y="1028700"/>
            <a:ext cx="6974450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Challenge: MIRK Fair Fashion</a:t>
            </a:r>
            <a:endParaRPr/>
          </a:p>
        </p:txBody>
      </p:sp>
      <p:sp>
        <p:nvSpPr>
          <p:cNvPr id="202" name="Google Shape;202;p11"/>
          <p:cNvSpPr txBox="1"/>
          <p:nvPr/>
        </p:nvSpPr>
        <p:spPr>
          <a:xfrm>
            <a:off x="10284850" y="4174784"/>
            <a:ext cx="6974450" cy="4583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34643" marR="0" lvl="1" indent="0" algn="l" rtl="0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Bedenk een ontwerp met een materiaal dat niet conventioneel gebruikt wordt in de mode industrie.</a:t>
            </a:r>
            <a:endParaRPr/>
          </a:p>
          <a:p>
            <a:pPr marL="334643" marR="0" lvl="1" indent="0" algn="l" rtl="0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99" b="0" i="0" u="none" strike="noStrike" cap="none">
              <a:solidFill>
                <a:srgbClr val="3D3D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4643" marR="0" lvl="1" indent="0" algn="l" rtl="0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Ga brainstormen in groepjes en hou hierbij ook je overkoepelende challenge in je achterhoofd!</a:t>
            </a:r>
            <a:endParaRPr/>
          </a:p>
          <a:p>
            <a:pPr marL="334643" marR="0" lvl="1" indent="0" algn="l" rtl="0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99" b="0" i="0" u="none" strike="noStrike" cap="none">
              <a:solidFill>
                <a:srgbClr val="3D3D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4643" marR="0" lvl="1" indent="0" algn="l" rtl="0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(Link naar challenge) </a:t>
            </a:r>
            <a:endParaRPr sz="3099" b="0" i="0" u="none" strike="noStrike" cap="none">
              <a:solidFill>
                <a:srgbClr val="3D3D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2430700"/>
            <a:ext cx="4719375" cy="54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BE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"/>
          <p:cNvSpPr/>
          <p:nvPr/>
        </p:nvSpPr>
        <p:spPr>
          <a:xfrm>
            <a:off x="6572190" y="0"/>
            <a:ext cx="11715810" cy="10287000"/>
          </a:xfrm>
          <a:prstGeom prst="rect">
            <a:avLst/>
          </a:prstGeom>
          <a:solidFill>
            <a:srgbClr val="B9D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" name="Google Shape;209;p12"/>
          <p:cNvPicPr preferRelativeResize="0"/>
          <p:nvPr/>
        </p:nvPicPr>
        <p:blipFill rotWithShape="1">
          <a:blip r:embed="rId3">
            <a:alphaModFix/>
          </a:blip>
          <a:srcRect t="171" b="170"/>
          <a:stretch/>
        </p:blipFill>
        <p:spPr>
          <a:xfrm>
            <a:off x="7214510" y="702924"/>
            <a:ext cx="10407112" cy="69163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0" name="Google Shape;210;p12"/>
          <p:cNvGrpSpPr/>
          <p:nvPr/>
        </p:nvGrpSpPr>
        <p:grpSpPr>
          <a:xfrm>
            <a:off x="1028700" y="4221027"/>
            <a:ext cx="4339766" cy="1821134"/>
            <a:chOff x="0" y="-57150"/>
            <a:chExt cx="5786354" cy="2428178"/>
          </a:xfrm>
        </p:grpSpPr>
        <p:sp>
          <p:nvSpPr>
            <p:cNvPr id="211" name="Google Shape;211;p12"/>
            <p:cNvSpPr txBox="1"/>
            <p:nvPr/>
          </p:nvSpPr>
          <p:spPr>
            <a:xfrm>
              <a:off x="0" y="-57150"/>
              <a:ext cx="5786354" cy="12661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999" b="0" i="0" u="none" strike="noStrike" cap="none">
                  <a:solidFill>
                    <a:srgbClr val="3D3D3D"/>
                  </a:solidFill>
                  <a:latin typeface="Arial"/>
                  <a:ea typeface="Arial"/>
                  <a:cs typeface="Arial"/>
                  <a:sym typeface="Arial"/>
                </a:rPr>
                <a:t>Vragen?</a:t>
              </a:r>
              <a:endParaRPr/>
            </a:p>
          </p:txBody>
        </p:sp>
        <p:sp>
          <p:nvSpPr>
            <p:cNvPr id="212" name="Google Shape;212;p12"/>
            <p:cNvSpPr txBox="1"/>
            <p:nvPr/>
          </p:nvSpPr>
          <p:spPr>
            <a:xfrm>
              <a:off x="0" y="1827045"/>
              <a:ext cx="5786354" cy="543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8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" name="Google Shape;213;p12"/>
          <p:cNvGrpSpPr/>
          <p:nvPr/>
        </p:nvGrpSpPr>
        <p:grpSpPr>
          <a:xfrm>
            <a:off x="7214510" y="8477750"/>
            <a:ext cx="9794887" cy="1532526"/>
            <a:chOff x="0" y="-38100"/>
            <a:chExt cx="13059849" cy="2043368"/>
          </a:xfrm>
        </p:grpSpPr>
        <p:sp>
          <p:nvSpPr>
            <p:cNvPr id="214" name="Google Shape;214;p12"/>
            <p:cNvSpPr txBox="1"/>
            <p:nvPr/>
          </p:nvSpPr>
          <p:spPr>
            <a:xfrm>
              <a:off x="0" y="-38100"/>
              <a:ext cx="13059849" cy="8813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199" b="0" i="0" u="none" strike="noStrike" cap="none">
                  <a:solidFill>
                    <a:srgbClr val="3D3D3D"/>
                  </a:solidFill>
                  <a:latin typeface="Arial"/>
                  <a:ea typeface="Arial"/>
                  <a:cs typeface="Arial"/>
                  <a:sym typeface="Arial"/>
                </a:rPr>
                <a:t>Volgende week: Good Energy &amp; Water</a:t>
              </a:r>
              <a:endParaRPr/>
            </a:p>
          </p:txBody>
        </p:sp>
        <p:sp>
          <p:nvSpPr>
            <p:cNvPr id="215" name="Google Shape;215;p12"/>
            <p:cNvSpPr txBox="1"/>
            <p:nvPr/>
          </p:nvSpPr>
          <p:spPr>
            <a:xfrm>
              <a:off x="0" y="1461285"/>
              <a:ext cx="13059849" cy="543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8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1028700" y="1028700"/>
            <a:ext cx="16230600" cy="8229600"/>
          </a:xfrm>
          <a:prstGeom prst="rect">
            <a:avLst/>
          </a:prstGeom>
          <a:solidFill>
            <a:srgbClr val="FDFDF9">
              <a:alpha val="6823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" name="Google Shape;97;p2"/>
          <p:cNvGrpSpPr/>
          <p:nvPr/>
        </p:nvGrpSpPr>
        <p:grpSpPr>
          <a:xfrm>
            <a:off x="2425847" y="3698740"/>
            <a:ext cx="13436305" cy="2889520"/>
            <a:chOff x="0" y="0"/>
            <a:chExt cx="17915073" cy="3852693"/>
          </a:xfrm>
        </p:grpSpPr>
        <p:sp>
          <p:nvSpPr>
            <p:cNvPr id="98" name="Google Shape;98;p2"/>
            <p:cNvSpPr txBox="1"/>
            <p:nvPr/>
          </p:nvSpPr>
          <p:spPr>
            <a:xfrm>
              <a:off x="1836943" y="2359385"/>
              <a:ext cx="14241188" cy="14933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 b="0" i="0" u="none" strike="noStrike" cap="none">
                  <a:solidFill>
                    <a:srgbClr val="3D3D3D"/>
                  </a:solidFill>
                  <a:latin typeface="Arial"/>
                  <a:ea typeface="Arial"/>
                  <a:cs typeface="Arial"/>
                  <a:sym typeface="Arial"/>
                </a:rPr>
                <a:t>Veilig, gezond en ontworpen voor hergebruik en recycling</a:t>
              </a:r>
              <a:endParaRPr/>
            </a:p>
          </p:txBody>
        </p:sp>
        <p:sp>
          <p:nvSpPr>
            <p:cNvPr id="99" name="Google Shape;99;p2"/>
            <p:cNvSpPr txBox="1"/>
            <p:nvPr/>
          </p:nvSpPr>
          <p:spPr>
            <a:xfrm>
              <a:off x="0" y="0"/>
              <a:ext cx="17915073" cy="132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500" b="0" i="0" u="none" strike="noStrike" cap="none">
                  <a:solidFill>
                    <a:srgbClr val="3D3D3D"/>
                  </a:solidFill>
                  <a:latin typeface="Arial"/>
                  <a:ea typeface="Arial"/>
                  <a:cs typeface="Arial"/>
                  <a:sym typeface="Arial"/>
                </a:rPr>
                <a:t>Good Materials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088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1028700" y="1028700"/>
            <a:ext cx="1534785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Welke soort stoffen ken jij al?</a:t>
            </a:r>
            <a:endParaRPr/>
          </a:p>
        </p:txBody>
      </p:sp>
      <p:sp>
        <p:nvSpPr>
          <p:cNvPr id="105" name="Google Shape;105;p3"/>
          <p:cNvSpPr txBox="1"/>
          <p:nvPr/>
        </p:nvSpPr>
        <p:spPr>
          <a:xfrm>
            <a:off x="1028700" y="3169824"/>
            <a:ext cx="4411046" cy="56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Ga naar Menti.com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9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0" y="3992325"/>
            <a:ext cx="18288001" cy="6312670"/>
          </a:xfrm>
          <a:prstGeom prst="rect">
            <a:avLst/>
          </a:prstGeom>
          <a:solidFill>
            <a:srgbClr val="FAFA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 txBox="1"/>
          <p:nvPr/>
        </p:nvSpPr>
        <p:spPr>
          <a:xfrm>
            <a:off x="1028700" y="1057275"/>
            <a:ext cx="13853452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Soorten stoffen</a:t>
            </a:r>
            <a:endParaRPr/>
          </a:p>
        </p:txBody>
      </p:sp>
      <p:sp>
        <p:nvSpPr>
          <p:cNvPr id="113" name="Google Shape;113;p4"/>
          <p:cNvSpPr txBox="1"/>
          <p:nvPr/>
        </p:nvSpPr>
        <p:spPr>
          <a:xfrm>
            <a:off x="1028700" y="2537890"/>
            <a:ext cx="12864419" cy="5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Anne en Elrike van Fair Friday vertellen er meer over..</a:t>
            </a:r>
            <a:endParaRPr/>
          </a:p>
        </p:txBody>
      </p:sp>
      <p:sp>
        <p:nvSpPr>
          <p:cNvPr id="114" name="Google Shape;114;p4"/>
          <p:cNvSpPr txBox="1"/>
          <p:nvPr/>
        </p:nvSpPr>
        <p:spPr>
          <a:xfrm>
            <a:off x="12138083" y="4799653"/>
            <a:ext cx="5500500" cy="49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Welke stoffen bestaan er al, welke worden het meeste gebruikt en welke zijn nou het beste voor mens dier en milieu? En waarom?</a:t>
            </a:r>
            <a:endParaRPr/>
          </a:p>
          <a:p>
            <a:pPr marL="0" marR="0" lvl="0" indent="0" algn="l" rtl="0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99" b="0" i="0" u="none" strike="noStrike" cap="none">
              <a:solidFill>
                <a:srgbClr val="3D3D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Welke stoffen had jij nog nooit van gehoord?</a:t>
            </a:r>
            <a:endParaRPr/>
          </a:p>
        </p:txBody>
      </p:sp>
      <p:pic>
        <p:nvPicPr>
          <p:cNvPr id="115" name="Google Shape;115;p4" title="Welke STOFFEN zijn DUURZAAM (en welke niet) met FAIR FRIDAY | afl. 2 | Fashionchi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700" y="4681412"/>
            <a:ext cx="8648700" cy="4886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9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/>
          <p:nvPr/>
        </p:nvSpPr>
        <p:spPr>
          <a:xfrm>
            <a:off x="402303" y="6200240"/>
            <a:ext cx="8540246" cy="3769879"/>
          </a:xfrm>
          <a:prstGeom prst="rect">
            <a:avLst/>
          </a:prstGeom>
          <a:solidFill>
            <a:srgbClr val="FAFA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/>
          <p:nvPr/>
        </p:nvSpPr>
        <p:spPr>
          <a:xfrm>
            <a:off x="402303" y="2096035"/>
            <a:ext cx="8540246" cy="3769879"/>
          </a:xfrm>
          <a:prstGeom prst="rect">
            <a:avLst/>
          </a:prstGeom>
          <a:solidFill>
            <a:srgbClr val="FAFA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" name="Google Shape;12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7121" y="4229784"/>
            <a:ext cx="8215454" cy="545643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 txBox="1"/>
          <p:nvPr/>
        </p:nvSpPr>
        <p:spPr>
          <a:xfrm>
            <a:off x="2440877" y="533400"/>
            <a:ext cx="13406246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Natuurlijke vezels</a:t>
            </a:r>
            <a:endParaRPr/>
          </a:p>
        </p:txBody>
      </p:sp>
      <p:sp>
        <p:nvSpPr>
          <p:cNvPr id="124" name="Google Shape;124;p5"/>
          <p:cNvSpPr txBox="1"/>
          <p:nvPr/>
        </p:nvSpPr>
        <p:spPr>
          <a:xfrm>
            <a:off x="964575" y="3762000"/>
            <a:ext cx="7214700" cy="12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Gemaakt van natuurlijke materialen dus sneller afbreekbaar.</a:t>
            </a:r>
            <a:endParaRPr/>
          </a:p>
          <a:p>
            <a:pPr marL="0" marR="0" lvl="0" indent="0" algn="l" rtl="0">
              <a:lnSpc>
                <a:spcPct val="1300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Draagt fijn en ademt goed</a:t>
            </a:r>
            <a:endParaRPr/>
          </a:p>
        </p:txBody>
      </p:sp>
      <p:sp>
        <p:nvSpPr>
          <p:cNvPr id="125" name="Google Shape;125;p5"/>
          <p:cNvSpPr txBox="1"/>
          <p:nvPr/>
        </p:nvSpPr>
        <p:spPr>
          <a:xfrm>
            <a:off x="962025" y="2539469"/>
            <a:ext cx="3852399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Voordelen</a:t>
            </a:r>
            <a:endParaRPr/>
          </a:p>
        </p:txBody>
      </p:sp>
      <p:sp>
        <p:nvSpPr>
          <p:cNvPr id="126" name="Google Shape;126;p5"/>
          <p:cNvSpPr txBox="1"/>
          <p:nvPr/>
        </p:nvSpPr>
        <p:spPr>
          <a:xfrm>
            <a:off x="965125" y="7672305"/>
            <a:ext cx="7414500" cy="16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Minder geschikt voor recycling</a:t>
            </a:r>
            <a:endParaRPr/>
          </a:p>
          <a:p>
            <a:pPr marL="0" marR="0" lvl="0" indent="0" algn="l" rtl="0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Gebruik van pesticiden</a:t>
            </a:r>
            <a:endParaRPr sz="2199" b="0" i="0" u="none" strike="noStrike" cap="none">
              <a:solidFill>
                <a:srgbClr val="3D3D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Veel water nodig voor productie</a:t>
            </a:r>
            <a:endParaRPr sz="2199" b="0" i="0" u="none" strike="noStrike" cap="none">
              <a:solidFill>
                <a:srgbClr val="3D3D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Dierenleed</a:t>
            </a:r>
            <a:endParaRPr sz="2199" b="0" i="0" u="none" strike="noStrike" cap="none">
              <a:solidFill>
                <a:srgbClr val="3D3D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962025" y="6643675"/>
            <a:ext cx="3852399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Nadelen</a:t>
            </a:r>
            <a:endParaRPr/>
          </a:p>
        </p:txBody>
      </p:sp>
      <p:sp>
        <p:nvSpPr>
          <p:cNvPr id="128" name="Google Shape;128;p5"/>
          <p:cNvSpPr txBox="1"/>
          <p:nvPr/>
        </p:nvSpPr>
        <p:spPr>
          <a:xfrm>
            <a:off x="6353790" y="1485900"/>
            <a:ext cx="7161059" cy="459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83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vb: Katoen, Linnen, Zijde, Wol, Bamboe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9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/>
          <p:nvPr/>
        </p:nvSpPr>
        <p:spPr>
          <a:xfrm>
            <a:off x="402303" y="6200240"/>
            <a:ext cx="8540246" cy="3769879"/>
          </a:xfrm>
          <a:prstGeom prst="rect">
            <a:avLst/>
          </a:prstGeom>
          <a:solidFill>
            <a:srgbClr val="FAFA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402303" y="2096035"/>
            <a:ext cx="8540246" cy="3769879"/>
          </a:xfrm>
          <a:prstGeom prst="rect">
            <a:avLst/>
          </a:prstGeom>
          <a:solidFill>
            <a:srgbClr val="FAFA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" name="Google Shape;135;p6"/>
          <p:cNvPicPr preferRelativeResize="0"/>
          <p:nvPr/>
        </p:nvPicPr>
        <p:blipFill rotWithShape="1">
          <a:blip r:embed="rId3">
            <a:alphaModFix/>
          </a:blip>
          <a:srcRect b="10813"/>
          <a:stretch/>
        </p:blipFill>
        <p:spPr>
          <a:xfrm>
            <a:off x="10556997" y="4773119"/>
            <a:ext cx="6702303" cy="474404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6"/>
          <p:cNvSpPr txBox="1"/>
          <p:nvPr/>
        </p:nvSpPr>
        <p:spPr>
          <a:xfrm>
            <a:off x="2440877" y="533400"/>
            <a:ext cx="13406246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Synthetische vezels</a:t>
            </a:r>
            <a:endParaRPr/>
          </a:p>
        </p:txBody>
      </p:sp>
      <p:sp>
        <p:nvSpPr>
          <p:cNvPr id="137" name="Google Shape;137;p6"/>
          <p:cNvSpPr txBox="1"/>
          <p:nvPr/>
        </p:nvSpPr>
        <p:spPr>
          <a:xfrm>
            <a:off x="962025" y="3506317"/>
            <a:ext cx="7214848" cy="2856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Sterk &amp; veelzijdig in gebruik</a:t>
            </a:r>
            <a:endParaRPr/>
          </a:p>
          <a:p>
            <a:pPr marL="0" marR="0" lvl="0" indent="0" algn="l" rtl="0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Acryl is sterker dan wol en krimpt niet</a:t>
            </a:r>
            <a:endParaRPr/>
          </a:p>
          <a:p>
            <a:pPr marL="0" marR="0" lvl="0" indent="0" algn="l" rtl="0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Elastaan is erg elastisch en wordt gebruikt voor sport</a:t>
            </a:r>
            <a:endParaRPr/>
          </a:p>
          <a:p>
            <a:pPr marL="0" marR="0" lvl="0" indent="0" algn="l" rtl="0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Stoffen zijn niet gevoelig voor bacteriën en schimmels</a:t>
            </a:r>
            <a:endParaRPr/>
          </a:p>
          <a:p>
            <a:pPr marL="0" marR="0" lvl="0" indent="0" algn="l" rtl="0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Makkelijk schoon en droog</a:t>
            </a:r>
            <a:endParaRPr/>
          </a:p>
          <a:p>
            <a:pPr marL="0" marR="0" lvl="0" indent="0" algn="l" rtl="0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Vorm vast en kreukvrij</a:t>
            </a:r>
            <a:endParaRPr/>
          </a:p>
          <a:p>
            <a:pPr marL="0" marR="0" lvl="0" indent="0" algn="l" rtl="0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Mogelijkheid tot recycling</a:t>
            </a:r>
            <a:endParaRPr/>
          </a:p>
          <a:p>
            <a:pPr marL="0" marR="0" lvl="0" indent="0" algn="l" rtl="0">
              <a:lnSpc>
                <a:spcPct val="13005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99" b="0" i="0" u="none" strike="noStrike" cap="none">
              <a:solidFill>
                <a:srgbClr val="3D3D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962025" y="2539469"/>
            <a:ext cx="3852399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Voordelen</a:t>
            </a:r>
            <a:endParaRPr/>
          </a:p>
        </p:txBody>
      </p:sp>
      <p:sp>
        <p:nvSpPr>
          <p:cNvPr id="139" name="Google Shape;139;p6"/>
          <p:cNvSpPr txBox="1"/>
          <p:nvPr/>
        </p:nvSpPr>
        <p:spPr>
          <a:xfrm>
            <a:off x="1028700" y="7543928"/>
            <a:ext cx="7414598" cy="1065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 dirty="0" err="1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Gebruik</a:t>
            </a:r>
            <a:r>
              <a:rPr lang="en-US" sz="2199" b="0" i="0" u="none" strike="noStrike" cap="none" dirty="0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 van </a:t>
            </a:r>
            <a:r>
              <a:rPr lang="en-US" sz="2199" b="0" i="0" u="none" strike="noStrike" cap="none" dirty="0" err="1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fossiele</a:t>
            </a:r>
            <a:r>
              <a:rPr lang="en-US" sz="2199" b="0" i="0" u="none" strike="noStrike" cap="none" dirty="0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99" b="0" i="0" u="none" strike="noStrike" cap="none" dirty="0" err="1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brandstoffen</a:t>
            </a:r>
            <a:endParaRPr dirty="0"/>
          </a:p>
          <a:p>
            <a:pPr marL="0" marR="0" lvl="0" indent="0" algn="l" rtl="0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 dirty="0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Microplastics in </a:t>
            </a:r>
            <a:r>
              <a:rPr lang="en-US" sz="2199" b="0" i="0" u="none" strike="noStrike" cap="none" dirty="0" err="1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waswater</a:t>
            </a:r>
            <a:r>
              <a:rPr lang="en-US" sz="2199" b="0" i="0" u="none" strike="noStrike" cap="none" dirty="0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99" b="0" i="0" u="none" strike="noStrike" cap="none" dirty="0" err="1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199" b="0" i="0" u="none" strike="noStrike" cap="none" dirty="0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99" b="0" i="0" u="none" strike="noStrike" cap="none" dirty="0" err="1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iedere</a:t>
            </a:r>
            <a:r>
              <a:rPr lang="en-US" sz="2199" b="0" i="0" u="none" strike="noStrike" cap="none" dirty="0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99" b="0" i="0" u="none" strike="noStrike" cap="none" dirty="0" err="1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wasbeurt</a:t>
            </a:r>
            <a:endParaRPr dirty="0"/>
          </a:p>
          <a:p>
            <a:pPr marL="0" marR="0" lvl="0" indent="0" algn="l" rtl="0">
              <a:lnSpc>
                <a:spcPct val="1300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 dirty="0" err="1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Voelt</a:t>
            </a:r>
            <a:r>
              <a:rPr lang="en-US" sz="2199" b="0" i="0" u="none" strike="noStrike" cap="none" dirty="0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99" b="0" i="0" u="none" strike="noStrike" cap="none" dirty="0" err="1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vaak</a:t>
            </a:r>
            <a:r>
              <a:rPr lang="en-US" sz="2199" b="0" i="0" u="none" strike="noStrike" cap="none" dirty="0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99" b="0" i="0" u="none" strike="noStrike" cap="none" dirty="0" err="1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als</a:t>
            </a:r>
            <a:r>
              <a:rPr lang="en-US" sz="2199" b="0" i="0" u="none" strike="noStrike" cap="none" dirty="0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99" b="0" i="0" u="none" strike="noStrike" cap="none" dirty="0" err="1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zweterige</a:t>
            </a:r>
            <a:r>
              <a:rPr lang="en-US" sz="2199" b="0" i="0" u="none" strike="noStrike" cap="none" dirty="0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99" b="0" i="0" u="none" strike="noStrike" cap="none" dirty="0" err="1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stoffen</a:t>
            </a:r>
            <a:r>
              <a:rPr lang="en-US" sz="2199" b="0" i="0" u="none" strike="noStrike" cap="none" dirty="0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99" b="0" i="0" u="none" strike="noStrike" cap="none" dirty="0" err="1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199" b="0" i="0" u="none" strike="noStrike" cap="none" dirty="0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99" b="0" i="0" u="none" strike="noStrike" cap="none" dirty="0" err="1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nemen</a:t>
            </a:r>
            <a:r>
              <a:rPr lang="en-US" sz="2199" b="0" i="0" u="none" strike="noStrike" cap="none" dirty="0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99" b="0" i="0" u="none" strike="noStrike" cap="none" dirty="0" err="1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geen</a:t>
            </a:r>
            <a:r>
              <a:rPr lang="en-US" sz="2199" b="0" i="0" u="none" strike="noStrike" cap="none" dirty="0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99" b="0" i="0" u="none" strike="noStrike" cap="none" dirty="0" err="1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vocht</a:t>
            </a:r>
            <a:r>
              <a:rPr lang="en-US" sz="2199" b="0" i="0" u="none" strike="noStrike" cap="none" dirty="0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 op</a:t>
            </a:r>
            <a:endParaRPr dirty="0"/>
          </a:p>
        </p:txBody>
      </p:sp>
      <p:sp>
        <p:nvSpPr>
          <p:cNvPr id="140" name="Google Shape;140;p6"/>
          <p:cNvSpPr txBox="1"/>
          <p:nvPr/>
        </p:nvSpPr>
        <p:spPr>
          <a:xfrm>
            <a:off x="962025" y="6643675"/>
            <a:ext cx="3852399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Nadelen</a:t>
            </a:r>
            <a:endParaRPr/>
          </a:p>
        </p:txBody>
      </p:sp>
      <p:sp>
        <p:nvSpPr>
          <p:cNvPr id="141" name="Google Shape;141;p6"/>
          <p:cNvSpPr txBox="1"/>
          <p:nvPr/>
        </p:nvSpPr>
        <p:spPr>
          <a:xfrm>
            <a:off x="6353790" y="1485900"/>
            <a:ext cx="7161059" cy="459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83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vb: Polyester, Polyamide, Acryl, Elastaan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9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/>
          <p:nvPr/>
        </p:nvSpPr>
        <p:spPr>
          <a:xfrm>
            <a:off x="402303" y="6200240"/>
            <a:ext cx="8540246" cy="3769879"/>
          </a:xfrm>
          <a:prstGeom prst="rect">
            <a:avLst/>
          </a:prstGeom>
          <a:solidFill>
            <a:srgbClr val="FAFA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"/>
          <p:cNvSpPr/>
          <p:nvPr/>
        </p:nvSpPr>
        <p:spPr>
          <a:xfrm>
            <a:off x="402303" y="2096035"/>
            <a:ext cx="8540246" cy="3769879"/>
          </a:xfrm>
          <a:prstGeom prst="rect">
            <a:avLst/>
          </a:prstGeom>
          <a:solidFill>
            <a:srgbClr val="FAFA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6623" y="4455098"/>
            <a:ext cx="9427647" cy="530607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7"/>
          <p:cNvSpPr txBox="1"/>
          <p:nvPr/>
        </p:nvSpPr>
        <p:spPr>
          <a:xfrm>
            <a:off x="2440877" y="533400"/>
            <a:ext cx="13406246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Half-Synthetische vezels</a:t>
            </a:r>
            <a:endParaRPr/>
          </a:p>
        </p:txBody>
      </p:sp>
      <p:sp>
        <p:nvSpPr>
          <p:cNvPr id="150" name="Google Shape;150;p7"/>
          <p:cNvSpPr txBox="1"/>
          <p:nvPr/>
        </p:nvSpPr>
        <p:spPr>
          <a:xfrm>
            <a:off x="962025" y="3344010"/>
            <a:ext cx="7214848" cy="2856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Sterk door mix van natuurlijke en synthetische materialen</a:t>
            </a:r>
            <a:endParaRPr/>
          </a:p>
          <a:p>
            <a:pPr marL="0" marR="0" lvl="0" indent="0" algn="l" rtl="0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Ademend en kleurvast</a:t>
            </a:r>
            <a:endParaRPr/>
          </a:p>
          <a:p>
            <a:pPr marL="0" marR="0" lvl="0" indent="0" algn="l" rtl="0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Voelt prettig aan op de huid</a:t>
            </a:r>
            <a:endParaRPr/>
          </a:p>
          <a:p>
            <a:pPr marL="0" marR="0" lvl="0" indent="0" algn="l" rtl="0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Luchtig en neemt vocht op</a:t>
            </a:r>
            <a:endParaRPr/>
          </a:p>
          <a:p>
            <a:pPr marL="0" marR="0" lvl="0" indent="0" algn="l" rtl="0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Closed loop systeem bij lyocell</a:t>
            </a:r>
            <a:endParaRPr/>
          </a:p>
          <a:p>
            <a:pPr marL="0" marR="0" lvl="0" indent="0" algn="l" rtl="0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99" b="0" i="0" u="none" strike="noStrike" cap="none">
              <a:solidFill>
                <a:srgbClr val="3D3D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5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99" b="0" i="0" u="none" strike="noStrike" cap="none">
              <a:solidFill>
                <a:srgbClr val="3D3D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962025" y="2539469"/>
            <a:ext cx="3852399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Voordelen</a:t>
            </a:r>
            <a:endParaRPr/>
          </a:p>
        </p:txBody>
      </p:sp>
      <p:sp>
        <p:nvSpPr>
          <p:cNvPr id="152" name="Google Shape;152;p7"/>
          <p:cNvSpPr txBox="1"/>
          <p:nvPr/>
        </p:nvSpPr>
        <p:spPr>
          <a:xfrm>
            <a:off x="965127" y="7621221"/>
            <a:ext cx="7414598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Viscose kan sneller scheuren wanneer het nat is</a:t>
            </a:r>
            <a:endParaRPr/>
          </a:p>
          <a:p>
            <a:pPr marL="0" marR="0" lvl="0" indent="0" algn="l" rtl="0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Lyocell heeft dit probleem minder</a:t>
            </a:r>
            <a:endParaRPr/>
          </a:p>
          <a:p>
            <a:pPr marL="0" marR="0" lvl="0" indent="0" algn="l" rtl="0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Door de  mix van synthetisch en natuurlijke materialen nog steeds gebruik van fossiele brandstoffen</a:t>
            </a:r>
            <a:endParaRPr/>
          </a:p>
          <a:p>
            <a:pPr marL="0" marR="0" lvl="0" indent="0" algn="l" rtl="0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99" b="0" i="0" u="none" strike="noStrike" cap="none">
              <a:solidFill>
                <a:srgbClr val="3D3D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5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99" b="0" i="0" u="none" strike="noStrike" cap="none">
              <a:solidFill>
                <a:srgbClr val="3D3D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7"/>
          <p:cNvSpPr txBox="1"/>
          <p:nvPr/>
        </p:nvSpPr>
        <p:spPr>
          <a:xfrm>
            <a:off x="962025" y="6643675"/>
            <a:ext cx="3852399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Nadelen</a:t>
            </a:r>
            <a:endParaRPr/>
          </a:p>
        </p:txBody>
      </p:sp>
      <p:sp>
        <p:nvSpPr>
          <p:cNvPr id="154" name="Google Shape;154;p7"/>
          <p:cNvSpPr txBox="1"/>
          <p:nvPr/>
        </p:nvSpPr>
        <p:spPr>
          <a:xfrm>
            <a:off x="6353790" y="1485900"/>
            <a:ext cx="7161059" cy="459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83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vb: Viscose, Lyocell, Modal, Cupro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088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/>
          <p:nvPr/>
        </p:nvSpPr>
        <p:spPr>
          <a:xfrm>
            <a:off x="8852221" y="1028700"/>
            <a:ext cx="8407079" cy="8229600"/>
          </a:xfrm>
          <a:prstGeom prst="rect">
            <a:avLst/>
          </a:prstGeom>
          <a:solidFill>
            <a:srgbClr val="FFF6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1" name="Google Shape;161;p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8864" t="1415" r="21180"/>
          <a:stretch/>
        </p:blipFill>
        <p:spPr>
          <a:xfrm>
            <a:off x="9660852" y="2022071"/>
            <a:ext cx="6789817" cy="63631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8"/>
          <p:cNvGrpSpPr/>
          <p:nvPr/>
        </p:nvGrpSpPr>
        <p:grpSpPr>
          <a:xfrm>
            <a:off x="1028700" y="2022071"/>
            <a:ext cx="6744516" cy="6242858"/>
            <a:chOff x="0" y="0"/>
            <a:chExt cx="8992689" cy="8323811"/>
          </a:xfrm>
        </p:grpSpPr>
        <p:sp>
          <p:nvSpPr>
            <p:cNvPr id="163" name="Google Shape;163;p8"/>
            <p:cNvSpPr txBox="1"/>
            <p:nvPr/>
          </p:nvSpPr>
          <p:spPr>
            <a:xfrm>
              <a:off x="0" y="0"/>
              <a:ext cx="8992689" cy="264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500" b="0" i="0" u="none" strike="noStrike" cap="none">
                  <a:solidFill>
                    <a:srgbClr val="3D3D3D"/>
                  </a:solidFill>
                  <a:latin typeface="Arial"/>
                  <a:ea typeface="Arial"/>
                  <a:cs typeface="Arial"/>
                  <a:sym typeface="Arial"/>
                </a:rPr>
                <a:t>Maar niet alleen de stoffen zelf..</a:t>
              </a:r>
              <a:endParaRPr/>
            </a:p>
          </p:txBody>
        </p:sp>
        <p:sp>
          <p:nvSpPr>
            <p:cNvPr id="164" name="Google Shape;164;p8"/>
            <p:cNvSpPr txBox="1"/>
            <p:nvPr/>
          </p:nvSpPr>
          <p:spPr>
            <a:xfrm>
              <a:off x="0" y="3484661"/>
              <a:ext cx="7927359" cy="30173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 b="0" i="0" u="none" strike="noStrike" cap="none">
                  <a:solidFill>
                    <a:srgbClr val="3D3D3D"/>
                  </a:solidFill>
                  <a:latin typeface="Arial"/>
                  <a:ea typeface="Arial"/>
                  <a:cs typeface="Arial"/>
                  <a:sym typeface="Arial"/>
                </a:rPr>
                <a:t>Ook andere processen dragen bij aan een duurzame of minder duurzame productieketen</a:t>
              </a:r>
              <a:endParaRPr/>
            </a:p>
          </p:txBody>
        </p:sp>
        <p:sp>
          <p:nvSpPr>
            <p:cNvPr id="165" name="Google Shape;165;p8"/>
            <p:cNvSpPr txBox="1"/>
            <p:nvPr/>
          </p:nvSpPr>
          <p:spPr>
            <a:xfrm>
              <a:off x="0" y="7210868"/>
              <a:ext cx="7927359" cy="1112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0" i="0" u="none" strike="noStrike" cap="none">
                  <a:solidFill>
                    <a:srgbClr val="3D3D3D"/>
                  </a:solidFill>
                  <a:latin typeface="Arial"/>
                  <a:ea typeface="Arial"/>
                  <a:cs typeface="Arial"/>
                  <a:sym typeface="Arial"/>
                </a:rPr>
                <a:t>Denk aan: het kleuren van stoffen en het recyclen van stoffen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9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/>
          <p:nvPr/>
        </p:nvSpPr>
        <p:spPr>
          <a:xfrm>
            <a:off x="7249600" y="329577"/>
            <a:ext cx="10704198" cy="3004173"/>
          </a:xfrm>
          <a:prstGeom prst="rect">
            <a:avLst/>
          </a:prstGeom>
          <a:solidFill>
            <a:srgbClr val="FAFA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"/>
          <p:cNvSpPr/>
          <p:nvPr/>
        </p:nvSpPr>
        <p:spPr>
          <a:xfrm>
            <a:off x="7249600" y="3645449"/>
            <a:ext cx="10704198" cy="3004173"/>
          </a:xfrm>
          <a:prstGeom prst="rect">
            <a:avLst/>
          </a:prstGeom>
          <a:solidFill>
            <a:srgbClr val="FAFA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"/>
          <p:cNvSpPr/>
          <p:nvPr/>
        </p:nvSpPr>
        <p:spPr>
          <a:xfrm>
            <a:off x="7249600" y="6961322"/>
            <a:ext cx="10704198" cy="3004173"/>
          </a:xfrm>
          <a:prstGeom prst="rect">
            <a:avLst/>
          </a:prstGeom>
          <a:solidFill>
            <a:srgbClr val="FAFA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3" name="Google Shape;173;p9"/>
          <p:cNvPicPr preferRelativeResize="0"/>
          <p:nvPr/>
        </p:nvPicPr>
        <p:blipFill rotWithShape="1">
          <a:blip r:embed="rId3">
            <a:alphaModFix/>
          </a:blip>
          <a:srcRect l="22465" r="15006" b="15866"/>
          <a:stretch/>
        </p:blipFill>
        <p:spPr>
          <a:xfrm>
            <a:off x="7249600" y="329577"/>
            <a:ext cx="2976897" cy="300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9"/>
          <p:cNvPicPr preferRelativeResize="0"/>
          <p:nvPr/>
        </p:nvPicPr>
        <p:blipFill rotWithShape="1">
          <a:blip r:embed="rId4">
            <a:alphaModFix/>
          </a:blip>
          <a:srcRect l="24355" r="24355"/>
          <a:stretch/>
        </p:blipFill>
        <p:spPr>
          <a:xfrm>
            <a:off x="7249600" y="3641413"/>
            <a:ext cx="2976897" cy="300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9"/>
          <p:cNvPicPr preferRelativeResize="0"/>
          <p:nvPr/>
        </p:nvPicPr>
        <p:blipFill rotWithShape="1">
          <a:blip r:embed="rId5">
            <a:alphaModFix/>
          </a:blip>
          <a:srcRect l="453" r="453"/>
          <a:stretch/>
        </p:blipFill>
        <p:spPr>
          <a:xfrm>
            <a:off x="7249600" y="6961322"/>
            <a:ext cx="2976897" cy="300417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9"/>
          <p:cNvSpPr txBox="1"/>
          <p:nvPr/>
        </p:nvSpPr>
        <p:spPr>
          <a:xfrm>
            <a:off x="1028700" y="1028700"/>
            <a:ext cx="5460381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Duurzame alternatieven</a:t>
            </a:r>
            <a:endParaRPr/>
          </a:p>
        </p:txBody>
      </p:sp>
      <p:sp>
        <p:nvSpPr>
          <p:cNvPr id="177" name="Google Shape;177;p9"/>
          <p:cNvSpPr txBox="1"/>
          <p:nvPr/>
        </p:nvSpPr>
        <p:spPr>
          <a:xfrm>
            <a:off x="10846144" y="301002"/>
            <a:ext cx="6577280" cy="112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Gebruik van natuurlijke materialen als kleurstof</a:t>
            </a:r>
            <a:endParaRPr/>
          </a:p>
        </p:txBody>
      </p:sp>
      <p:sp>
        <p:nvSpPr>
          <p:cNvPr id="178" name="Google Shape;178;p9"/>
          <p:cNvSpPr txBox="1"/>
          <p:nvPr/>
        </p:nvSpPr>
        <p:spPr>
          <a:xfrm>
            <a:off x="10846144" y="1640840"/>
            <a:ext cx="6577280" cy="1692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Vroeger werden er in Marokko al natuurlijke materialen als henna, granaatappelschil en kurkuma gebruikt om wol te verven.</a:t>
            </a:r>
            <a:endParaRPr/>
          </a:p>
        </p:txBody>
      </p:sp>
      <p:grpSp>
        <p:nvGrpSpPr>
          <p:cNvPr id="179" name="Google Shape;179;p9"/>
          <p:cNvGrpSpPr/>
          <p:nvPr/>
        </p:nvGrpSpPr>
        <p:grpSpPr>
          <a:xfrm>
            <a:off x="10846144" y="3891663"/>
            <a:ext cx="6577280" cy="2490315"/>
            <a:chOff x="0" y="-28575"/>
            <a:chExt cx="8769706" cy="3320420"/>
          </a:xfrm>
        </p:grpSpPr>
        <p:sp>
          <p:nvSpPr>
            <p:cNvPr id="180" name="Google Shape;180;p9"/>
            <p:cNvSpPr txBox="1"/>
            <p:nvPr/>
          </p:nvSpPr>
          <p:spPr>
            <a:xfrm>
              <a:off x="0" y="-28575"/>
              <a:ext cx="8769706" cy="7313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 b="0" i="0" u="none" strike="noStrike" cap="none">
                  <a:solidFill>
                    <a:srgbClr val="3D3D3D"/>
                  </a:solidFill>
                  <a:latin typeface="Arial"/>
                  <a:ea typeface="Arial"/>
                  <a:cs typeface="Arial"/>
                  <a:sym typeface="Arial"/>
                </a:rPr>
                <a:t>Gebruik van 'vegan' materialen</a:t>
              </a:r>
              <a:endParaRPr/>
            </a:p>
          </p:txBody>
        </p:sp>
        <p:sp>
          <p:nvSpPr>
            <p:cNvPr id="181" name="Google Shape;181;p9"/>
            <p:cNvSpPr txBox="1"/>
            <p:nvPr/>
          </p:nvSpPr>
          <p:spPr>
            <a:xfrm>
              <a:off x="0" y="918058"/>
              <a:ext cx="8769706" cy="16819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0" i="0" u="none" strike="noStrike" cap="none">
                  <a:solidFill>
                    <a:srgbClr val="3D3D3D"/>
                  </a:solidFill>
                  <a:latin typeface="Arial"/>
                  <a:ea typeface="Arial"/>
                  <a:cs typeface="Arial"/>
                  <a:sym typeface="Arial"/>
                </a:rPr>
                <a:t>Vegan materialen zoals ananasleer en 'leer' gemaakt van plastic worden steeds populairder.</a:t>
              </a:r>
              <a:endParaRPr/>
            </a:p>
          </p:txBody>
        </p:sp>
        <p:sp>
          <p:nvSpPr>
            <p:cNvPr id="182" name="Google Shape;182;p9"/>
            <p:cNvSpPr txBox="1"/>
            <p:nvPr/>
          </p:nvSpPr>
          <p:spPr>
            <a:xfrm>
              <a:off x="0" y="2832528"/>
              <a:ext cx="8769706" cy="4593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" name="Google Shape;183;p9"/>
          <p:cNvSpPr txBox="1"/>
          <p:nvPr/>
        </p:nvSpPr>
        <p:spPr>
          <a:xfrm>
            <a:off x="10846144" y="7176946"/>
            <a:ext cx="6577280" cy="5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Organisch katoen</a:t>
            </a:r>
            <a:endParaRPr/>
          </a:p>
        </p:txBody>
      </p:sp>
      <p:sp>
        <p:nvSpPr>
          <p:cNvPr id="184" name="Google Shape;184;p9"/>
          <p:cNvSpPr txBox="1"/>
          <p:nvPr/>
        </p:nvSpPr>
        <p:spPr>
          <a:xfrm>
            <a:off x="10846144" y="7920955"/>
            <a:ext cx="6577280" cy="1692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Organisch katoen wordt al steeds meer gebruikt en heeft vooral als voordeel dat er geen gebruik wordt gemaakt van chemische middelen zoals pesticiden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967DDE1196C445B5221BC40DBE7232" ma:contentTypeVersion="13" ma:contentTypeDescription="Een nieuw document maken." ma:contentTypeScope="" ma:versionID="8ca84e8ca87d3025bd6422e6144bc111">
  <xsd:schema xmlns:xsd="http://www.w3.org/2001/XMLSchema" xmlns:xs="http://www.w3.org/2001/XMLSchema" xmlns:p="http://schemas.microsoft.com/office/2006/metadata/properties" xmlns:ns2="ea285584-909a-4237-8ea9-98bf88894490" xmlns:ns3="7cb43c73-25bb-413d-8ae7-bed74a290f12" targetNamespace="http://schemas.microsoft.com/office/2006/metadata/properties" ma:root="true" ma:fieldsID="5775a187126c2c53f4bcb4b144118f73" ns2:_="" ns3:_="">
    <xsd:import namespace="ea285584-909a-4237-8ea9-98bf88894490"/>
    <xsd:import namespace="7cb43c73-25bb-413d-8ae7-bed74a290f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285584-909a-4237-8ea9-98bf888944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43c73-25bb-413d-8ae7-bed74a290f1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71CDAA-41C8-4759-B081-F916014D17D4}"/>
</file>

<file path=customXml/itemProps2.xml><?xml version="1.0" encoding="utf-8"?>
<ds:datastoreItem xmlns:ds="http://schemas.openxmlformats.org/officeDocument/2006/customXml" ds:itemID="{D52D94C1-D769-4E1A-845E-5B71203DC969}"/>
</file>

<file path=customXml/itemProps3.xml><?xml version="1.0" encoding="utf-8"?>
<ds:datastoreItem xmlns:ds="http://schemas.openxmlformats.org/officeDocument/2006/customXml" ds:itemID="{C3EF199B-8317-4AAB-8ACC-442BB8A57A2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Macintosh PowerPoint</Application>
  <PresentationFormat>Aangepast</PresentationFormat>
  <Paragraphs>77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Bo</dc:creator>
  <cp:lastModifiedBy>Mieke Steenveld</cp:lastModifiedBy>
  <cp:revision>1</cp:revision>
  <dcterms:created xsi:type="dcterms:W3CDTF">2006-08-16T00:00:00Z</dcterms:created>
  <dcterms:modified xsi:type="dcterms:W3CDTF">2022-05-03T10:47:53Z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0x010100AA967DDE1196C445B5221BC40DBE7232</vt:lpwstr>
  </property>
</Properties>
</file>